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8FB44-0A30-A55D-0103-29A3A3997D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530F0C-8719-9B87-E782-7AD1180F4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46FDDB-6EFC-B318-AAA6-DC844AA98D0F}"/>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205F2463-6DE8-5B37-E3B9-5948AE758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7BBDB-D36F-601C-1423-26BD97C2A3AB}"/>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1755218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90903-C5B0-F436-3817-73085F0D8B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A2C0EA-B145-159F-7D80-3D721756C1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FFB719-C244-C395-3886-8AC457311400}"/>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07CBE2A5-0925-600D-9304-C265206E7C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8471E2-8FD8-F255-BC60-399D0FDBB2AE}"/>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147719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AC98DF-38DC-2AFA-4D53-0983D64FDF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6020AA-3C3E-82CD-B115-BE3CF548DB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7DED-DB91-798F-BDCA-D46DCCDE6E0C}"/>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AC9194CA-04A8-EE57-DB58-B10F6832A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6ED6B-ABA6-70B5-67DC-0886519361B5}"/>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57708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1BC78-0692-02EC-34B4-B801E46B65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91760-F8DC-E666-A196-E2EAA1385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6CA9F-0A97-4F4E-24E4-945B8610C1B7}"/>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3D551D23-B822-5FA9-4B9E-FAB4387245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4F3B4C-4856-B17E-8DE3-2B20B16CF706}"/>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305082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3439-96AB-2BC7-6FF8-AF72CE365E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A01C6A-8B58-F15B-EAED-9B3B15F7FF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740C3-6192-4BD4-4ADD-96D0E332C00A}"/>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9CE52DCC-2205-21DA-0087-0C9F8D7B42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291D59-EAD0-74AC-260F-A9ACAE304708}"/>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3114888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8AB7-C68F-4990-EB6E-9380010904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F01520-8E69-63C3-2EE9-FA645E7A45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CEFCFA-1D41-63B0-B0EA-3A275C1C85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8129B7-F58A-CB18-9D20-96DD6EC1E829}"/>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6" name="Footer Placeholder 5">
            <a:extLst>
              <a:ext uri="{FF2B5EF4-FFF2-40B4-BE49-F238E27FC236}">
                <a16:creationId xmlns:a16="http://schemas.microsoft.com/office/drawing/2014/main" id="{722C4641-88B7-134A-3C60-0F945AE2C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823952-F06B-CA1B-2194-7F1CEFBA289D}"/>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330950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BA410-8174-284C-55CA-AED6F7C34B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D7975E-73A7-4C5E-BB87-3AF34DDCFB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54469-24AD-742C-16E8-17D4073385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A6C21-D191-0ADD-A550-5A919D4ED0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A8028B-9349-6CA5-4807-1B71D1C22A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972B5E-8C58-B0B7-A1D1-B8BD72978283}"/>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8" name="Footer Placeholder 7">
            <a:extLst>
              <a:ext uri="{FF2B5EF4-FFF2-40B4-BE49-F238E27FC236}">
                <a16:creationId xmlns:a16="http://schemas.microsoft.com/office/drawing/2014/main" id="{006D0270-35BB-0127-1A56-DECCE3E245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EE68DE-D886-1D8E-0048-C1112D6FFF93}"/>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179814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82CB3-5F10-7E31-6525-6DBB060C6A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6D0506-B407-D893-C190-0C6DDE721654}"/>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4" name="Footer Placeholder 3">
            <a:extLst>
              <a:ext uri="{FF2B5EF4-FFF2-40B4-BE49-F238E27FC236}">
                <a16:creationId xmlns:a16="http://schemas.microsoft.com/office/drawing/2014/main" id="{9C698D4C-1177-AB5A-9285-0764AFE7CF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89A714-740B-E2EC-E295-167306E6FCCF}"/>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1792772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A82161-CE86-AA77-F442-5F8CE524C2F3}"/>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3" name="Footer Placeholder 2">
            <a:extLst>
              <a:ext uri="{FF2B5EF4-FFF2-40B4-BE49-F238E27FC236}">
                <a16:creationId xmlns:a16="http://schemas.microsoft.com/office/drawing/2014/main" id="{56A602B5-43E4-5B4B-0298-50BC58F5FB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5976AB-1A9E-427C-93A4-DB42B026B9F8}"/>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302623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7963D-0601-A9E6-56F3-4F28A7365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371FF5-BF41-63F5-8EB1-C3D011EA61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25DE69-7327-AEB5-CE13-5F169690A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7C58DD-AF54-50CC-A34D-DD0ECF8D6230}"/>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6" name="Footer Placeholder 5">
            <a:extLst>
              <a:ext uri="{FF2B5EF4-FFF2-40B4-BE49-F238E27FC236}">
                <a16:creationId xmlns:a16="http://schemas.microsoft.com/office/drawing/2014/main" id="{D49D82B3-6126-4930-AFA2-0D706151F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2CA296-DF47-2374-8AC5-8791D45CC4CD}"/>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318247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139CB-CCDA-DE92-DD8A-0D426E064D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006A33-93C2-D1C4-052C-DE94FF1132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EB1952-D3C3-5057-BDA8-36E159C7C4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E07945-FFF1-D8B5-9190-9B702C65DAB5}"/>
              </a:ext>
            </a:extLst>
          </p:cNvPr>
          <p:cNvSpPr>
            <a:spLocks noGrp="1"/>
          </p:cNvSpPr>
          <p:nvPr>
            <p:ph type="dt" sz="half" idx="10"/>
          </p:nvPr>
        </p:nvSpPr>
        <p:spPr/>
        <p:txBody>
          <a:bodyPr/>
          <a:lstStyle/>
          <a:p>
            <a:fld id="{198DF738-F5CF-461A-93E2-DC97D65DC77A}" type="datetimeFigureOut">
              <a:rPr lang="en-US" smtClean="0"/>
              <a:t>5/14/2025</a:t>
            </a:fld>
            <a:endParaRPr lang="en-US"/>
          </a:p>
        </p:txBody>
      </p:sp>
      <p:sp>
        <p:nvSpPr>
          <p:cNvPr id="6" name="Footer Placeholder 5">
            <a:extLst>
              <a:ext uri="{FF2B5EF4-FFF2-40B4-BE49-F238E27FC236}">
                <a16:creationId xmlns:a16="http://schemas.microsoft.com/office/drawing/2014/main" id="{1D9AC9DA-BC9B-9499-335F-0BEBD5420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40AD3F-EBA8-F193-71B4-726593F45864}"/>
              </a:ext>
            </a:extLst>
          </p:cNvPr>
          <p:cNvSpPr>
            <a:spLocks noGrp="1"/>
          </p:cNvSpPr>
          <p:nvPr>
            <p:ph type="sldNum" sz="quarter" idx="12"/>
          </p:nvPr>
        </p:nvSpPr>
        <p:spPr/>
        <p:txBody>
          <a:bodyPr/>
          <a:lstStyle/>
          <a:p>
            <a:fld id="{AA9469C5-851B-402B-86FF-2CD4A376EBBD}" type="slidenum">
              <a:rPr lang="en-US" smtClean="0"/>
              <a:t>‹#›</a:t>
            </a:fld>
            <a:endParaRPr lang="en-US"/>
          </a:p>
        </p:txBody>
      </p:sp>
    </p:spTree>
    <p:extLst>
      <p:ext uri="{BB962C8B-B14F-4D97-AF65-F5344CB8AC3E}">
        <p14:creationId xmlns:p14="http://schemas.microsoft.com/office/powerpoint/2010/main" val="2961920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7765DA-A965-398D-8624-18B95E4BC7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297039-189B-9673-6B00-861CBFE92A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AA8382-E3E4-EB40-F9DE-3E38B00164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8DF738-F5CF-461A-93E2-DC97D65DC77A}" type="datetimeFigureOut">
              <a:rPr lang="en-US" smtClean="0"/>
              <a:t>5/14/2025</a:t>
            </a:fld>
            <a:endParaRPr lang="en-US"/>
          </a:p>
        </p:txBody>
      </p:sp>
      <p:sp>
        <p:nvSpPr>
          <p:cNvPr id="5" name="Footer Placeholder 4">
            <a:extLst>
              <a:ext uri="{FF2B5EF4-FFF2-40B4-BE49-F238E27FC236}">
                <a16:creationId xmlns:a16="http://schemas.microsoft.com/office/drawing/2014/main" id="{F9C8B3F4-B110-23CB-56F8-A4958CEC9E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400B42-5AF1-D833-5D6C-B564AAD333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9469C5-851B-402B-86FF-2CD4A376EBBD}" type="slidenum">
              <a:rPr lang="en-US" smtClean="0"/>
              <a:t>‹#›</a:t>
            </a:fld>
            <a:endParaRPr lang="en-US"/>
          </a:p>
        </p:txBody>
      </p:sp>
    </p:spTree>
    <p:extLst>
      <p:ext uri="{BB962C8B-B14F-4D97-AF65-F5344CB8AC3E}">
        <p14:creationId xmlns:p14="http://schemas.microsoft.com/office/powerpoint/2010/main" val="89332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08E70-86E3-F525-7E2C-2870CD9E9985}"/>
              </a:ext>
            </a:extLst>
          </p:cNvPr>
          <p:cNvSpPr>
            <a:spLocks noGrp="1"/>
          </p:cNvSpPr>
          <p:nvPr>
            <p:ph type="ctrTitle"/>
          </p:nvPr>
        </p:nvSpPr>
        <p:spPr/>
        <p:txBody>
          <a:bodyPr/>
          <a:lstStyle/>
          <a:p>
            <a:r>
              <a:rPr lang="en-US"/>
              <a:t>Video and Audio </a:t>
            </a:r>
            <a:r>
              <a:rPr lang="en-US" dirty="0"/>
              <a:t>Recording of Public Meetings</a:t>
            </a:r>
          </a:p>
        </p:txBody>
      </p:sp>
      <p:sp>
        <p:nvSpPr>
          <p:cNvPr id="3" name="Subtitle 2">
            <a:extLst>
              <a:ext uri="{FF2B5EF4-FFF2-40B4-BE49-F238E27FC236}">
                <a16:creationId xmlns:a16="http://schemas.microsoft.com/office/drawing/2014/main" id="{FD16F83D-1E6A-15EF-A87F-719E83962094}"/>
              </a:ext>
            </a:extLst>
          </p:cNvPr>
          <p:cNvSpPr>
            <a:spLocks noGrp="1"/>
          </p:cNvSpPr>
          <p:nvPr>
            <p:ph type="subTitle" idx="1"/>
          </p:nvPr>
        </p:nvSpPr>
        <p:spPr/>
        <p:txBody>
          <a:bodyPr/>
          <a:lstStyle/>
          <a:p>
            <a:endParaRPr lang="en-US" dirty="0"/>
          </a:p>
          <a:p>
            <a:r>
              <a:rPr lang="en-US" dirty="0"/>
              <a:t>Moody County Commission </a:t>
            </a:r>
          </a:p>
          <a:p>
            <a:r>
              <a:rPr lang="en-US" dirty="0"/>
              <a:t>May 20, 2025</a:t>
            </a:r>
          </a:p>
        </p:txBody>
      </p:sp>
    </p:spTree>
    <p:extLst>
      <p:ext uri="{BB962C8B-B14F-4D97-AF65-F5344CB8AC3E}">
        <p14:creationId xmlns:p14="http://schemas.microsoft.com/office/powerpoint/2010/main" val="205941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4DF3-82B9-8339-6048-4E46C4CC1738}"/>
              </a:ext>
            </a:extLst>
          </p:cNvPr>
          <p:cNvSpPr>
            <a:spLocks noGrp="1"/>
          </p:cNvSpPr>
          <p:nvPr>
            <p:ph type="title"/>
          </p:nvPr>
        </p:nvSpPr>
        <p:spPr/>
        <p:txBody>
          <a:bodyPr/>
          <a:lstStyle/>
          <a:p>
            <a:r>
              <a:rPr lang="en-US" dirty="0"/>
              <a:t>What if the Moody County Commission Records its Meetings Through Audio or Video?</a:t>
            </a:r>
          </a:p>
        </p:txBody>
      </p:sp>
      <p:sp>
        <p:nvSpPr>
          <p:cNvPr id="3" name="Content Placeholder 2">
            <a:extLst>
              <a:ext uri="{FF2B5EF4-FFF2-40B4-BE49-F238E27FC236}">
                <a16:creationId xmlns:a16="http://schemas.microsoft.com/office/drawing/2014/main" id="{43C1F8B9-AE23-CBDC-1994-B2AE3FCA1C58}"/>
              </a:ext>
            </a:extLst>
          </p:cNvPr>
          <p:cNvSpPr>
            <a:spLocks noGrp="1"/>
          </p:cNvSpPr>
          <p:nvPr>
            <p:ph idx="1"/>
          </p:nvPr>
        </p:nvSpPr>
        <p:spPr/>
        <p:txBody>
          <a:bodyPr/>
          <a:lstStyle/>
          <a:p>
            <a:r>
              <a:rPr lang="en-US" dirty="0"/>
              <a:t>So what would the Moody County Commission need to do with the audio or video recordings that it has created?</a:t>
            </a:r>
          </a:p>
          <a:p>
            <a:pPr lvl="1"/>
            <a:r>
              <a:rPr lang="en-US" dirty="0"/>
              <a:t>SDCL 1-27-18 would require Moody County to implement a records management system for the audio and video recordings of “local records”, and work collaboratively with the State of South Dakota in the retention and management of “state records” per SDCL 1-27-13 and SDCL 1-27-19.</a:t>
            </a:r>
          </a:p>
          <a:p>
            <a:pPr lvl="1"/>
            <a:r>
              <a:rPr lang="en-US" dirty="0"/>
              <a:t>Unfortunately, in creating an electronic record (see audio or video recording), and retaining the same in an electronic database, Moody County would need to provide a certain level of public access pursuant to SDCL 1-27-48.  Jump drives, websites?</a:t>
            </a:r>
          </a:p>
        </p:txBody>
      </p:sp>
    </p:spTree>
    <p:extLst>
      <p:ext uri="{BB962C8B-B14F-4D97-AF65-F5344CB8AC3E}">
        <p14:creationId xmlns:p14="http://schemas.microsoft.com/office/powerpoint/2010/main" val="1294306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CCDCD-7B0B-A7E4-0903-AAFCBFBF6D4F}"/>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44A03F34-91EF-8006-4684-FC3517B9B03B}"/>
              </a:ext>
            </a:extLst>
          </p:cNvPr>
          <p:cNvSpPr>
            <a:spLocks noGrp="1"/>
          </p:cNvSpPr>
          <p:nvPr>
            <p:ph idx="1"/>
          </p:nvPr>
        </p:nvSpPr>
        <p:spPr/>
        <p:txBody>
          <a:bodyPr/>
          <a:lstStyle/>
          <a:p>
            <a:r>
              <a:rPr lang="en-US" dirty="0"/>
              <a:t>The Moody County Commission does not have a transparency issue, its business is open to the public, and the public’s participation is encouraged.</a:t>
            </a:r>
          </a:p>
          <a:p>
            <a:r>
              <a:rPr lang="en-US" dirty="0"/>
              <a:t>The public is legally authorized to record the Moody County Commission meetings.</a:t>
            </a:r>
          </a:p>
          <a:p>
            <a:r>
              <a:rPr lang="en-US" dirty="0"/>
              <a:t>If the Moody County Commission creates an audio or video recording of its meetings, the recording is a public record, and Moody County will be responsible for maintaining that record in accordance with SDCL; and at its expense.</a:t>
            </a:r>
          </a:p>
          <a:p>
            <a:r>
              <a:rPr lang="en-US" dirty="0"/>
              <a:t>Political decision, but with real legal and financial consequences.</a:t>
            </a:r>
          </a:p>
        </p:txBody>
      </p:sp>
    </p:spTree>
    <p:extLst>
      <p:ext uri="{BB962C8B-B14F-4D97-AF65-F5344CB8AC3E}">
        <p14:creationId xmlns:p14="http://schemas.microsoft.com/office/powerpoint/2010/main" val="216016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E1ECE-2959-97CE-2AA9-49E4235ED7EE}"/>
              </a:ext>
            </a:extLst>
          </p:cNvPr>
          <p:cNvSpPr>
            <a:spLocks noGrp="1"/>
          </p:cNvSpPr>
          <p:nvPr>
            <p:ph type="title"/>
          </p:nvPr>
        </p:nvSpPr>
        <p:spPr/>
        <p:txBody>
          <a:bodyPr/>
          <a:lstStyle/>
          <a:p>
            <a:r>
              <a:rPr lang="en-US" dirty="0"/>
              <a:t>Moody County Commission Meetings are Open Public Meetings</a:t>
            </a:r>
          </a:p>
        </p:txBody>
      </p:sp>
      <p:sp>
        <p:nvSpPr>
          <p:cNvPr id="3" name="Content Placeholder 2">
            <a:extLst>
              <a:ext uri="{FF2B5EF4-FFF2-40B4-BE49-F238E27FC236}">
                <a16:creationId xmlns:a16="http://schemas.microsoft.com/office/drawing/2014/main" id="{F2DC3E2D-ACA8-B5BA-370B-B675FDBB8CFA}"/>
              </a:ext>
            </a:extLst>
          </p:cNvPr>
          <p:cNvSpPr>
            <a:spLocks noGrp="1"/>
          </p:cNvSpPr>
          <p:nvPr>
            <p:ph idx="1"/>
          </p:nvPr>
        </p:nvSpPr>
        <p:spPr/>
        <p:txBody>
          <a:bodyPr>
            <a:normAutofit/>
          </a:bodyPr>
          <a:lstStyle/>
          <a:p>
            <a:r>
              <a:rPr lang="en-US" dirty="0"/>
              <a:t>SDCL 1-25-1 reads in relevant part, “The official meetings of the state and its political subdivisions are open to the public unless a specific law is cited by the state or political subdivision to close the official meeting to the public.”</a:t>
            </a:r>
          </a:p>
          <a:p>
            <a:r>
              <a:rPr lang="en-US" dirty="0"/>
              <a:t>SDCL 1-25-1.1 reads in relevant part, “ Each political subdivision shall provide public notice, with proposed agenda, that is visible, readable, and accessible for at least an entire twenty-four hours immediately preceding any official meeting, by posting a copy of the notice, visible to the public, at the principal office of the political subdivision holding the meeting.”</a:t>
            </a:r>
          </a:p>
        </p:txBody>
      </p:sp>
    </p:spTree>
    <p:extLst>
      <p:ext uri="{BB962C8B-B14F-4D97-AF65-F5344CB8AC3E}">
        <p14:creationId xmlns:p14="http://schemas.microsoft.com/office/powerpoint/2010/main" val="282152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CA913-387A-8B8D-9E83-509441DA77CD}"/>
              </a:ext>
            </a:extLst>
          </p:cNvPr>
          <p:cNvSpPr>
            <a:spLocks noGrp="1"/>
          </p:cNvSpPr>
          <p:nvPr>
            <p:ph type="title"/>
          </p:nvPr>
        </p:nvSpPr>
        <p:spPr/>
        <p:txBody>
          <a:bodyPr/>
          <a:lstStyle/>
          <a:p>
            <a:r>
              <a:rPr lang="en-US" dirty="0"/>
              <a:t>Moody County Commission Meetings are Open Public Meetings</a:t>
            </a:r>
          </a:p>
        </p:txBody>
      </p:sp>
      <p:sp>
        <p:nvSpPr>
          <p:cNvPr id="3" name="Content Placeholder 2">
            <a:extLst>
              <a:ext uri="{FF2B5EF4-FFF2-40B4-BE49-F238E27FC236}">
                <a16:creationId xmlns:a16="http://schemas.microsoft.com/office/drawing/2014/main" id="{9FDDFDD9-0D8E-39CD-EEDC-E6778EC7E7E2}"/>
              </a:ext>
            </a:extLst>
          </p:cNvPr>
          <p:cNvSpPr>
            <a:spLocks noGrp="1"/>
          </p:cNvSpPr>
          <p:nvPr>
            <p:ph idx="1"/>
          </p:nvPr>
        </p:nvSpPr>
        <p:spPr/>
        <p:txBody>
          <a:bodyPr/>
          <a:lstStyle/>
          <a:p>
            <a:r>
              <a:rPr lang="en-US" dirty="0"/>
              <a:t>SDCL 1-25-1.1 further provides that “the notice shall also be posted on the political subdivision’s website upon dissemination of the notice, if a website exists.”</a:t>
            </a:r>
          </a:p>
          <a:p>
            <a:r>
              <a:rPr lang="en-US" dirty="0"/>
              <a:t>Moody County readily complies with these two statutes: </a:t>
            </a:r>
          </a:p>
          <a:p>
            <a:pPr lvl="1"/>
            <a:r>
              <a:rPr lang="en-US" dirty="0"/>
              <a:t>Notice given at least 24 hours prior</a:t>
            </a:r>
          </a:p>
          <a:p>
            <a:pPr lvl="2"/>
            <a:r>
              <a:rPr lang="en-US" dirty="0"/>
              <a:t>Notice to the public;</a:t>
            </a:r>
          </a:p>
          <a:p>
            <a:pPr lvl="2"/>
            <a:r>
              <a:rPr lang="en-US" dirty="0"/>
              <a:t>Notice to the press;</a:t>
            </a:r>
          </a:p>
          <a:p>
            <a:pPr lvl="1"/>
            <a:r>
              <a:rPr lang="en-US" dirty="0"/>
              <a:t>Doors open, publicly accessible space, opportunity for the public to attend, and participate.</a:t>
            </a:r>
          </a:p>
        </p:txBody>
      </p:sp>
    </p:spTree>
    <p:extLst>
      <p:ext uri="{BB962C8B-B14F-4D97-AF65-F5344CB8AC3E}">
        <p14:creationId xmlns:p14="http://schemas.microsoft.com/office/powerpoint/2010/main" val="1581731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90EA-ED8C-ACC9-8D43-FA7A3D694DB9}"/>
              </a:ext>
            </a:extLst>
          </p:cNvPr>
          <p:cNvSpPr>
            <a:spLocks noGrp="1"/>
          </p:cNvSpPr>
          <p:nvPr>
            <p:ph type="title"/>
          </p:nvPr>
        </p:nvSpPr>
        <p:spPr/>
        <p:txBody>
          <a:bodyPr/>
          <a:lstStyle/>
          <a:p>
            <a:r>
              <a:rPr lang="en-US" dirty="0"/>
              <a:t>Moody County Commission Holds Limited Executive Meetings</a:t>
            </a:r>
          </a:p>
        </p:txBody>
      </p:sp>
      <p:sp>
        <p:nvSpPr>
          <p:cNvPr id="3" name="Content Placeholder 2">
            <a:extLst>
              <a:ext uri="{FF2B5EF4-FFF2-40B4-BE49-F238E27FC236}">
                <a16:creationId xmlns:a16="http://schemas.microsoft.com/office/drawing/2014/main" id="{C0A3C52D-2F96-7193-22FD-7E4C1A19A0D5}"/>
              </a:ext>
            </a:extLst>
          </p:cNvPr>
          <p:cNvSpPr>
            <a:spLocks noGrp="1"/>
          </p:cNvSpPr>
          <p:nvPr>
            <p:ph idx="1"/>
          </p:nvPr>
        </p:nvSpPr>
        <p:spPr/>
        <p:txBody>
          <a:bodyPr/>
          <a:lstStyle/>
          <a:p>
            <a:r>
              <a:rPr lang="en-US" dirty="0"/>
              <a:t>SDCL 1-25-2 reads in relevant part as follows: “Executive or closed meetings may be held for the sole purposes of: (1) Discussing Personnel; (3) Consulting with legal counsel or reviewing communication from legal counsel about proposed or pending litigation or contractual matters; (4) Preparing for contract negotiations or negotiating with employees; (5) Discussing information pertaining to the protection of public or private property under limited situations, </a:t>
            </a:r>
            <a:r>
              <a:rPr lang="en-US" dirty="0" err="1"/>
              <a:t>ie</a:t>
            </a:r>
            <a:r>
              <a:rPr lang="en-US" dirty="0"/>
              <a:t>. cybersecurity, disaster response.” </a:t>
            </a:r>
          </a:p>
        </p:txBody>
      </p:sp>
    </p:spTree>
    <p:extLst>
      <p:ext uri="{BB962C8B-B14F-4D97-AF65-F5344CB8AC3E}">
        <p14:creationId xmlns:p14="http://schemas.microsoft.com/office/powerpoint/2010/main" val="296023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D1A34-EB9F-E1E4-3974-14F114CD4F63}"/>
              </a:ext>
            </a:extLst>
          </p:cNvPr>
          <p:cNvSpPr>
            <a:spLocks noGrp="1"/>
          </p:cNvSpPr>
          <p:nvPr>
            <p:ph type="title"/>
          </p:nvPr>
        </p:nvSpPr>
        <p:spPr/>
        <p:txBody>
          <a:bodyPr/>
          <a:lstStyle/>
          <a:p>
            <a:r>
              <a:rPr lang="en-US" dirty="0"/>
              <a:t>Moody County Commission Holds Limited Executive Meetings</a:t>
            </a:r>
          </a:p>
        </p:txBody>
      </p:sp>
      <p:sp>
        <p:nvSpPr>
          <p:cNvPr id="3" name="Content Placeholder 2">
            <a:extLst>
              <a:ext uri="{FF2B5EF4-FFF2-40B4-BE49-F238E27FC236}">
                <a16:creationId xmlns:a16="http://schemas.microsoft.com/office/drawing/2014/main" id="{9DCF0526-3FB4-024C-4B4A-EFDA7CCB2EE3}"/>
              </a:ext>
            </a:extLst>
          </p:cNvPr>
          <p:cNvSpPr>
            <a:spLocks noGrp="1"/>
          </p:cNvSpPr>
          <p:nvPr>
            <p:ph idx="1"/>
          </p:nvPr>
        </p:nvSpPr>
        <p:spPr/>
        <p:txBody>
          <a:bodyPr/>
          <a:lstStyle/>
          <a:p>
            <a:r>
              <a:rPr lang="en-US" dirty="0"/>
              <a:t>Moody County’s Commission does not regularly close its sessions to the public, and its use of executive meetings is not frequently used.</a:t>
            </a:r>
          </a:p>
          <a:p>
            <a:pPr lvl="1"/>
            <a:r>
              <a:rPr lang="en-US" dirty="0"/>
              <a:t>Perhaps once or twice per month, and not multiple times per meeting.</a:t>
            </a:r>
          </a:p>
        </p:txBody>
      </p:sp>
    </p:spTree>
    <p:extLst>
      <p:ext uri="{BB962C8B-B14F-4D97-AF65-F5344CB8AC3E}">
        <p14:creationId xmlns:p14="http://schemas.microsoft.com/office/powerpoint/2010/main" val="2311363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912D-A527-4312-7A37-E881E11F3CBE}"/>
              </a:ext>
            </a:extLst>
          </p:cNvPr>
          <p:cNvSpPr>
            <a:spLocks noGrp="1"/>
          </p:cNvSpPr>
          <p:nvPr>
            <p:ph type="title"/>
          </p:nvPr>
        </p:nvSpPr>
        <p:spPr/>
        <p:txBody>
          <a:bodyPr/>
          <a:lstStyle/>
          <a:p>
            <a:r>
              <a:rPr lang="en-US" dirty="0"/>
              <a:t>Moody County Commission Proceedings Are Recorded for the Public</a:t>
            </a:r>
          </a:p>
        </p:txBody>
      </p:sp>
      <p:sp>
        <p:nvSpPr>
          <p:cNvPr id="3" name="Content Placeholder 2">
            <a:extLst>
              <a:ext uri="{FF2B5EF4-FFF2-40B4-BE49-F238E27FC236}">
                <a16:creationId xmlns:a16="http://schemas.microsoft.com/office/drawing/2014/main" id="{A4EB1E76-3D30-1AB0-8F91-76D8A4ECE13A}"/>
              </a:ext>
            </a:extLst>
          </p:cNvPr>
          <p:cNvSpPr>
            <a:spLocks noGrp="1"/>
          </p:cNvSpPr>
          <p:nvPr>
            <p:ph idx="1"/>
          </p:nvPr>
        </p:nvSpPr>
        <p:spPr/>
        <p:txBody>
          <a:bodyPr/>
          <a:lstStyle/>
          <a:p>
            <a:r>
              <a:rPr lang="en-US" dirty="0"/>
              <a:t>SDCL 1-25-3 mandates the following: “The state (applicable to counties, cities, townships) shall keep detailed minutes of the proceedings of all regular or special meetings.  The minutes required in this section shall report how each individual member voted on any motion on which a roll call vote is taken.  The minutes shall be available for inspection by the public at all times at the principal place of business of the board or commission.”</a:t>
            </a:r>
          </a:p>
          <a:p>
            <a:r>
              <a:rPr lang="en-US" dirty="0"/>
              <a:t>SDCL 1-27-42 identifies the county auditor as the custodian of the county’s public records, and meeting minutes are a public record available to the public for review.</a:t>
            </a:r>
          </a:p>
        </p:txBody>
      </p:sp>
    </p:spTree>
    <p:extLst>
      <p:ext uri="{BB962C8B-B14F-4D97-AF65-F5344CB8AC3E}">
        <p14:creationId xmlns:p14="http://schemas.microsoft.com/office/powerpoint/2010/main" val="1488050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9C50-B946-EE7C-C5A8-72B1730FEEAD}"/>
              </a:ext>
            </a:extLst>
          </p:cNvPr>
          <p:cNvSpPr>
            <a:spLocks noGrp="1"/>
          </p:cNvSpPr>
          <p:nvPr>
            <p:ph type="title"/>
          </p:nvPr>
        </p:nvSpPr>
        <p:spPr/>
        <p:txBody>
          <a:bodyPr/>
          <a:lstStyle/>
          <a:p>
            <a:r>
              <a:rPr lang="en-US" dirty="0"/>
              <a:t>The Public May Record Moody County Commission Meetings</a:t>
            </a:r>
          </a:p>
        </p:txBody>
      </p:sp>
      <p:sp>
        <p:nvSpPr>
          <p:cNvPr id="3" name="Content Placeholder 2">
            <a:extLst>
              <a:ext uri="{FF2B5EF4-FFF2-40B4-BE49-F238E27FC236}">
                <a16:creationId xmlns:a16="http://schemas.microsoft.com/office/drawing/2014/main" id="{E04978A9-4B24-ED3C-D4C7-5B65CFE878C7}"/>
              </a:ext>
            </a:extLst>
          </p:cNvPr>
          <p:cNvSpPr>
            <a:spLocks noGrp="1"/>
          </p:cNvSpPr>
          <p:nvPr>
            <p:ph idx="1"/>
          </p:nvPr>
        </p:nvSpPr>
        <p:spPr/>
        <p:txBody>
          <a:bodyPr/>
          <a:lstStyle/>
          <a:p>
            <a:r>
              <a:rPr lang="en-US" dirty="0"/>
              <a:t>SDCL 1-25-11 reads as follows: “No public body may prevent a person from recording, through audio or video technology, an official meeting as long as the recording is reasonable, obvious, and not disruptive.  This section does not apply to meetings closed to the public pursuant to specific law.”</a:t>
            </a:r>
          </a:p>
          <a:p>
            <a:r>
              <a:rPr lang="en-US" dirty="0"/>
              <a:t>Commissioner Doyle records the Moody County Commission meetings, and other parties are legally permitted to do so.</a:t>
            </a:r>
          </a:p>
        </p:txBody>
      </p:sp>
    </p:spTree>
    <p:extLst>
      <p:ext uri="{BB962C8B-B14F-4D97-AF65-F5344CB8AC3E}">
        <p14:creationId xmlns:p14="http://schemas.microsoft.com/office/powerpoint/2010/main" val="143185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1EE73-99B2-6667-8FAD-B9DA074DE9EF}"/>
              </a:ext>
            </a:extLst>
          </p:cNvPr>
          <p:cNvSpPr>
            <a:spLocks noGrp="1"/>
          </p:cNvSpPr>
          <p:nvPr>
            <p:ph type="title"/>
          </p:nvPr>
        </p:nvSpPr>
        <p:spPr/>
        <p:txBody>
          <a:bodyPr/>
          <a:lstStyle/>
          <a:p>
            <a:r>
              <a:rPr lang="en-US" dirty="0"/>
              <a:t>What if the Moody County Commission Records its Meetings Through Audio or Video?</a:t>
            </a:r>
          </a:p>
        </p:txBody>
      </p:sp>
      <p:sp>
        <p:nvSpPr>
          <p:cNvPr id="3" name="Content Placeholder 2">
            <a:extLst>
              <a:ext uri="{FF2B5EF4-FFF2-40B4-BE49-F238E27FC236}">
                <a16:creationId xmlns:a16="http://schemas.microsoft.com/office/drawing/2014/main" id="{50C02FEE-3BFE-9EA5-970D-4194D89BD24E}"/>
              </a:ext>
            </a:extLst>
          </p:cNvPr>
          <p:cNvSpPr>
            <a:spLocks noGrp="1"/>
          </p:cNvSpPr>
          <p:nvPr>
            <p:ph idx="1"/>
          </p:nvPr>
        </p:nvSpPr>
        <p:spPr/>
        <p:txBody>
          <a:bodyPr>
            <a:normAutofit lnSpcReduction="10000"/>
          </a:bodyPr>
          <a:lstStyle/>
          <a:p>
            <a:r>
              <a:rPr lang="en-US" dirty="0"/>
              <a:t>What is a Public Record?</a:t>
            </a:r>
          </a:p>
          <a:p>
            <a:pPr lvl="1"/>
            <a:r>
              <a:rPr lang="en-US" dirty="0"/>
              <a:t>SDCL 1-27-1.1 – Public Record Defined: “…includes </a:t>
            </a:r>
            <a:r>
              <a:rPr lang="en-US" b="1" u="sng" dirty="0"/>
              <a:t>all</a:t>
            </a:r>
            <a:r>
              <a:rPr lang="en-US" dirty="0"/>
              <a:t> </a:t>
            </a:r>
            <a:r>
              <a:rPr lang="en-US" b="1" u="sng" dirty="0"/>
              <a:t>records</a:t>
            </a:r>
            <a:r>
              <a:rPr lang="en-US" dirty="0"/>
              <a:t> and documents, regardless of physical form, of or belonging to this state, any county, municipality,…commission, subunit, or committee of any of the foregoing.” “Data which is a public record in its original form remains a public record when maintained in any other form.”</a:t>
            </a:r>
          </a:p>
          <a:p>
            <a:r>
              <a:rPr lang="en-US" dirty="0"/>
              <a:t>Can a Video or Audio Recording be a Record?</a:t>
            </a:r>
          </a:p>
          <a:p>
            <a:pPr lvl="1"/>
            <a:r>
              <a:rPr lang="en-US" dirty="0"/>
              <a:t>Yes, it can.</a:t>
            </a:r>
          </a:p>
          <a:p>
            <a:pPr lvl="1"/>
            <a:r>
              <a:rPr lang="en-US" dirty="0"/>
              <a:t>SDCL 1-27-9(2) defines “Record” as “</a:t>
            </a:r>
            <a:r>
              <a:rPr lang="en-US" b="1" u="sng" dirty="0"/>
              <a:t>a</a:t>
            </a:r>
            <a:r>
              <a:rPr lang="en-US" dirty="0"/>
              <a:t> document, book, paper, </a:t>
            </a:r>
            <a:r>
              <a:rPr lang="en-US" b="1" u="sng" dirty="0"/>
              <a:t>photograph</a:t>
            </a:r>
            <a:r>
              <a:rPr lang="en-US" dirty="0"/>
              <a:t>, </a:t>
            </a:r>
            <a:r>
              <a:rPr lang="en-US" b="1" u="sng" dirty="0"/>
              <a:t>sound recording</a:t>
            </a:r>
            <a:r>
              <a:rPr lang="en-US" dirty="0"/>
              <a:t>, </a:t>
            </a:r>
            <a:r>
              <a:rPr lang="en-US" b="1" u="sng" dirty="0"/>
              <a:t>or other material</a:t>
            </a:r>
            <a:r>
              <a:rPr lang="en-US" dirty="0"/>
              <a:t>, regardless of physical form or characteristic, made…..in connection with the transaction of official business.”</a:t>
            </a:r>
          </a:p>
          <a:p>
            <a:pPr lvl="2"/>
            <a:endParaRPr lang="en-US" dirty="0"/>
          </a:p>
        </p:txBody>
      </p:sp>
    </p:spTree>
    <p:extLst>
      <p:ext uri="{BB962C8B-B14F-4D97-AF65-F5344CB8AC3E}">
        <p14:creationId xmlns:p14="http://schemas.microsoft.com/office/powerpoint/2010/main" val="396244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923EE-54F9-E917-FC3C-1DC0CE77DB9C}"/>
              </a:ext>
            </a:extLst>
          </p:cNvPr>
          <p:cNvSpPr>
            <a:spLocks noGrp="1"/>
          </p:cNvSpPr>
          <p:nvPr>
            <p:ph type="title"/>
          </p:nvPr>
        </p:nvSpPr>
        <p:spPr/>
        <p:txBody>
          <a:bodyPr/>
          <a:lstStyle/>
          <a:p>
            <a:r>
              <a:rPr lang="en-US" dirty="0"/>
              <a:t>What if the Moody County Commission Records its Meetings Through Audio or Video?</a:t>
            </a:r>
          </a:p>
        </p:txBody>
      </p:sp>
      <p:sp>
        <p:nvSpPr>
          <p:cNvPr id="3" name="Content Placeholder 2">
            <a:extLst>
              <a:ext uri="{FF2B5EF4-FFF2-40B4-BE49-F238E27FC236}">
                <a16:creationId xmlns:a16="http://schemas.microsoft.com/office/drawing/2014/main" id="{32B8A15E-AA42-28FD-4492-7871A7A809D3}"/>
              </a:ext>
            </a:extLst>
          </p:cNvPr>
          <p:cNvSpPr>
            <a:spLocks noGrp="1"/>
          </p:cNvSpPr>
          <p:nvPr>
            <p:ph idx="1"/>
          </p:nvPr>
        </p:nvSpPr>
        <p:spPr/>
        <p:txBody>
          <a:bodyPr/>
          <a:lstStyle/>
          <a:p>
            <a:r>
              <a:rPr lang="en-US" dirty="0"/>
              <a:t>Would an audio or video recording created by the Moody County Commission constitute a record?</a:t>
            </a:r>
          </a:p>
          <a:p>
            <a:pPr lvl="1"/>
            <a:r>
              <a:rPr lang="en-US" dirty="0"/>
              <a:t>Yes, it would generally be considered a “local record” under SDCL 1-27-9(1), but it could also be a “state record” depending upon the transaction of the official business performed by the commission.</a:t>
            </a:r>
          </a:p>
          <a:p>
            <a:pPr lvl="2"/>
            <a:r>
              <a:rPr lang="en-US" dirty="0"/>
              <a:t>Example: video or audio recordings of the county commission dealing with South Dakota DOT matters (discussing and ratifying bridge agreements).</a:t>
            </a:r>
          </a:p>
          <a:p>
            <a:pPr lvl="2"/>
            <a:r>
              <a:rPr lang="en-US" dirty="0"/>
              <a:t>SDCL 1-27-9(4) clearly treats documents from a state department (SD DOT) as a “state record”, and a video or audio recording created by the Moody County Commission dealing with that document (</a:t>
            </a:r>
            <a:r>
              <a:rPr lang="en-US" dirty="0" err="1"/>
              <a:t>ie</a:t>
            </a:r>
            <a:r>
              <a:rPr lang="en-US" dirty="0"/>
              <a:t>. transacting official business) would now be a “state record.”</a:t>
            </a:r>
          </a:p>
          <a:p>
            <a:pPr lvl="1"/>
            <a:endParaRPr lang="en-US" dirty="0"/>
          </a:p>
        </p:txBody>
      </p:sp>
    </p:spTree>
    <p:extLst>
      <p:ext uri="{BB962C8B-B14F-4D97-AF65-F5344CB8AC3E}">
        <p14:creationId xmlns:p14="http://schemas.microsoft.com/office/powerpoint/2010/main" val="3413359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162</TotalTime>
  <Words>1063</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Video and Audio Recording of Public Meetings</vt:lpstr>
      <vt:lpstr>Moody County Commission Meetings are Open Public Meetings</vt:lpstr>
      <vt:lpstr>Moody County Commission Meetings are Open Public Meetings</vt:lpstr>
      <vt:lpstr>Moody County Commission Holds Limited Executive Meetings</vt:lpstr>
      <vt:lpstr>Moody County Commission Holds Limited Executive Meetings</vt:lpstr>
      <vt:lpstr>Moody County Commission Proceedings Are Recorded for the Public</vt:lpstr>
      <vt:lpstr>The Public May Record Moody County Commission Meetings</vt:lpstr>
      <vt:lpstr>What if the Moody County Commission Records its Meetings Through Audio or Video?</vt:lpstr>
      <vt:lpstr>What if the Moody County Commission Records its Meetings Through Audio or Video?</vt:lpstr>
      <vt:lpstr>What if the Moody County Commission Records its Meetings Through Audio or Video?</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paul@bruninglewis.com</dc:creator>
  <cp:lastModifiedBy>Kristina Krull</cp:lastModifiedBy>
  <cp:revision>3</cp:revision>
  <dcterms:created xsi:type="dcterms:W3CDTF">2025-05-12T17:51:31Z</dcterms:created>
  <dcterms:modified xsi:type="dcterms:W3CDTF">2025-05-14T17:51:28Z</dcterms:modified>
</cp:coreProperties>
</file>